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Neue Machina Ultra-Bold" charset="1" panose="00000900000000000000"/>
      <p:regular r:id="rId15"/>
    </p:embeddedFont>
    <p:embeddedFont>
      <p:font typeface="Beautifully Delicious Sans" charset="1" panose="00000507000000000000"/>
      <p:regular r:id="rId16"/>
    </p:embeddedFont>
    <p:embeddedFont>
      <p:font typeface="Montserrat" charset="1" panose="00000500000000000000"/>
      <p:regular r:id="rId17"/>
    </p:embeddedFont>
    <p:embeddedFont>
      <p:font typeface="Montserrat Bold"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svg>
</file>

<file path=ppt/media/image20.png>
</file>

<file path=ppt/media/image21.png>
</file>

<file path=ppt/media/image22.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0.pn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11" Target="../media/image16.pn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jpeg" Type="http://schemas.openxmlformats.org/officeDocument/2006/relationships/image"/><Relationship Id="rId11" Target="../media/image18.jpe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9.png" Type="http://schemas.openxmlformats.org/officeDocument/2006/relationships/image"/><Relationship Id="rId7" Target="../media/image10.png" Type="http://schemas.openxmlformats.org/officeDocument/2006/relationships/image"/><Relationship Id="rId8" Target="../media/image2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9.png" Type="http://schemas.openxmlformats.org/officeDocument/2006/relationships/image"/><Relationship Id="rId8" Target="../media/image2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9.png" Type="http://schemas.openxmlformats.org/officeDocument/2006/relationships/image"/><Relationship Id="rId8"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19.png" Type="http://schemas.openxmlformats.org/officeDocument/2006/relationships/image"/><Relationship Id="rId8"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2271558" y="6401948"/>
            <a:ext cx="4723918" cy="2308815"/>
          </a:xfrm>
          <a:custGeom>
            <a:avLst/>
            <a:gdLst/>
            <a:ahLst/>
            <a:cxnLst/>
            <a:rect r="r" b="b" t="t" l="l"/>
            <a:pathLst>
              <a:path h="2308815" w="4723918">
                <a:moveTo>
                  <a:pt x="0" y="0"/>
                </a:moveTo>
                <a:lnTo>
                  <a:pt x="4723917" y="0"/>
                </a:lnTo>
                <a:lnTo>
                  <a:pt x="4723917"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1732774" y="2271889"/>
            <a:ext cx="3597907" cy="3671334"/>
          </a:xfrm>
          <a:custGeom>
            <a:avLst/>
            <a:gdLst/>
            <a:ahLst/>
            <a:cxnLst/>
            <a:rect r="r" b="b" t="t" l="l"/>
            <a:pathLst>
              <a:path h="3671334" w="3597907">
                <a:moveTo>
                  <a:pt x="0" y="0"/>
                </a:moveTo>
                <a:lnTo>
                  <a:pt x="3597907" y="0"/>
                </a:lnTo>
                <a:lnTo>
                  <a:pt x="3597907" y="3671334"/>
                </a:lnTo>
                <a:lnTo>
                  <a:pt x="0" y="3671334"/>
                </a:lnTo>
                <a:lnTo>
                  <a:pt x="0" y="0"/>
                </a:lnTo>
                <a:close/>
              </a:path>
            </a:pathLst>
          </a:custGeom>
          <a:blipFill>
            <a:blip r:embed="rId9"/>
            <a:stretch>
              <a:fillRect l="0" t="0" r="0" b="0"/>
            </a:stretch>
          </a:blipFill>
        </p:spPr>
      </p:sp>
      <p:sp>
        <p:nvSpPr>
          <p:cNvPr name="Freeform 7" id="7"/>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0"/>
            <a:stretch>
              <a:fillRect l="0" t="0" r="0" b="0"/>
            </a:stretch>
          </a:blipFill>
        </p:spPr>
      </p:sp>
      <p:sp>
        <p:nvSpPr>
          <p:cNvPr name="TextBox 8" id="8"/>
          <p:cNvSpPr txBox="true"/>
          <p:nvPr/>
        </p:nvSpPr>
        <p:spPr>
          <a:xfrm rot="0">
            <a:off x="5330681" y="1205902"/>
            <a:ext cx="11549690" cy="3675913"/>
          </a:xfrm>
          <a:prstGeom prst="rect">
            <a:avLst/>
          </a:prstGeom>
        </p:spPr>
        <p:txBody>
          <a:bodyPr anchor="t" rtlCol="false" tIns="0" lIns="0" bIns="0" rIns="0">
            <a:spAutoFit/>
          </a:bodyPr>
          <a:lstStyle/>
          <a:p>
            <a:pPr algn="ctr">
              <a:lnSpc>
                <a:spcPts val="14740"/>
              </a:lnSpc>
            </a:pPr>
            <a:r>
              <a:rPr lang="en-US" sz="10529">
                <a:solidFill>
                  <a:srgbClr val="FFFFFF"/>
                </a:solidFill>
                <a:latin typeface="Neue Machina Ultra-Bold"/>
              </a:rPr>
              <a:t>Smart Exhaust Fan</a:t>
            </a:r>
          </a:p>
        </p:txBody>
      </p:sp>
      <p:sp>
        <p:nvSpPr>
          <p:cNvPr name="TextBox 9" id="9"/>
          <p:cNvSpPr txBox="true"/>
          <p:nvPr/>
        </p:nvSpPr>
        <p:spPr>
          <a:xfrm rot="0">
            <a:off x="2926925" y="6975857"/>
            <a:ext cx="3006042" cy="1820252"/>
          </a:xfrm>
          <a:prstGeom prst="rect">
            <a:avLst/>
          </a:prstGeom>
        </p:spPr>
        <p:txBody>
          <a:bodyPr anchor="t" rtlCol="false" tIns="0" lIns="0" bIns="0" rIns="0">
            <a:spAutoFit/>
          </a:bodyPr>
          <a:lstStyle/>
          <a:p>
            <a:pPr algn="l">
              <a:lnSpc>
                <a:spcPts val="3621"/>
              </a:lnSpc>
            </a:pPr>
            <a:r>
              <a:rPr lang="en-US" sz="2586">
                <a:solidFill>
                  <a:srgbClr val="8EBFEE"/>
                </a:solidFill>
                <a:latin typeface="Beautifully Delicious Sans"/>
              </a:rPr>
              <a:t>Rohit M</a:t>
            </a:r>
          </a:p>
          <a:p>
            <a:pPr algn="l">
              <a:lnSpc>
                <a:spcPts val="3621"/>
              </a:lnSpc>
            </a:pPr>
            <a:r>
              <a:rPr lang="en-US" sz="2586">
                <a:solidFill>
                  <a:srgbClr val="8EBFEE"/>
                </a:solidFill>
                <a:latin typeface="Beautifully Delicious Sans"/>
              </a:rPr>
              <a:t>(210701215)</a:t>
            </a:r>
          </a:p>
          <a:p>
            <a:pPr algn="l">
              <a:lnSpc>
                <a:spcPts val="3621"/>
              </a:lnSpc>
            </a:pPr>
            <a:r>
              <a:rPr lang="en-US" sz="2586">
                <a:solidFill>
                  <a:srgbClr val="8EBFEE"/>
                </a:solidFill>
                <a:latin typeface="Beautifully Delicious Sans"/>
              </a:rPr>
              <a:t>Santhosh M</a:t>
            </a:r>
          </a:p>
          <a:p>
            <a:pPr algn="l">
              <a:lnSpc>
                <a:spcPts val="3621"/>
              </a:lnSpc>
            </a:pPr>
            <a:r>
              <a:rPr lang="en-US" sz="2586">
                <a:solidFill>
                  <a:srgbClr val="8EBFEE"/>
                </a:solidFill>
                <a:latin typeface="Beautifully Delicious Sans"/>
              </a:rPr>
              <a:t>(2107012133)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029493" y="1664950"/>
            <a:ext cx="12718369" cy="9388469"/>
          </a:xfrm>
          <a:custGeom>
            <a:avLst/>
            <a:gdLst/>
            <a:ahLst/>
            <a:cxnLst/>
            <a:rect r="r" b="b" t="t" l="l"/>
            <a:pathLst>
              <a:path h="9388469" w="127183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Freeform 7" id="7"/>
          <p:cNvSpPr/>
          <p:nvPr/>
        </p:nvSpPr>
        <p:spPr>
          <a:xfrm flipH="false" flipV="false" rot="0">
            <a:off x="12726913" y="1664932"/>
            <a:ext cx="6888896" cy="7185289"/>
          </a:xfrm>
          <a:custGeom>
            <a:avLst/>
            <a:gdLst/>
            <a:ahLst/>
            <a:cxnLst/>
            <a:rect r="r" b="b" t="t" l="l"/>
            <a:pathLst>
              <a:path h="7185289" w="6888896">
                <a:moveTo>
                  <a:pt x="0" y="0"/>
                </a:moveTo>
                <a:lnTo>
                  <a:pt x="6888897" y="0"/>
                </a:lnTo>
                <a:lnTo>
                  <a:pt x="6888897" y="7185290"/>
                </a:lnTo>
                <a:lnTo>
                  <a:pt x="0" y="7185290"/>
                </a:lnTo>
                <a:lnTo>
                  <a:pt x="0" y="0"/>
                </a:lnTo>
                <a:close/>
              </a:path>
            </a:pathLst>
          </a:custGeom>
          <a:blipFill>
            <a:blip r:embed="rId10"/>
            <a:stretch>
              <a:fillRect l="0" t="0" r="0" b="0"/>
            </a:stretch>
          </a:blipFill>
        </p:spPr>
      </p:sp>
      <p:sp>
        <p:nvSpPr>
          <p:cNvPr name="TextBox 8" id="8"/>
          <p:cNvSpPr txBox="true"/>
          <p:nvPr/>
        </p:nvSpPr>
        <p:spPr>
          <a:xfrm rot="0">
            <a:off x="2607973" y="205918"/>
            <a:ext cx="10118941" cy="3559706"/>
          </a:xfrm>
          <a:prstGeom prst="rect">
            <a:avLst/>
          </a:prstGeom>
        </p:spPr>
        <p:txBody>
          <a:bodyPr anchor="t" rtlCol="false" tIns="0" lIns="0" bIns="0" rIns="0">
            <a:spAutoFit/>
          </a:bodyPr>
          <a:lstStyle/>
          <a:p>
            <a:pPr algn="l">
              <a:lnSpc>
                <a:spcPts val="14320"/>
              </a:lnSpc>
            </a:pPr>
            <a:r>
              <a:rPr lang="en-US" sz="10229">
                <a:solidFill>
                  <a:srgbClr val="FFFFFF"/>
                </a:solidFill>
                <a:latin typeface="Neue Machina Ultra-Bold"/>
              </a:rPr>
              <a:t>Introduction &amp; Purpose</a:t>
            </a:r>
          </a:p>
        </p:txBody>
      </p:sp>
      <p:sp>
        <p:nvSpPr>
          <p:cNvPr name="TextBox 9" id="9"/>
          <p:cNvSpPr txBox="true"/>
          <p:nvPr/>
        </p:nvSpPr>
        <p:spPr>
          <a:xfrm rot="0">
            <a:off x="2991410" y="3717998"/>
            <a:ext cx="9352067" cy="6406007"/>
          </a:xfrm>
          <a:prstGeom prst="rect">
            <a:avLst/>
          </a:prstGeom>
        </p:spPr>
        <p:txBody>
          <a:bodyPr anchor="t" rtlCol="false" tIns="0" lIns="0" bIns="0" rIns="0">
            <a:spAutoFit/>
          </a:bodyPr>
          <a:lstStyle/>
          <a:p>
            <a:pPr algn="l">
              <a:lnSpc>
                <a:spcPts val="3621"/>
              </a:lnSpc>
            </a:pPr>
            <a:r>
              <a:rPr lang="en-US" sz="2586">
                <a:solidFill>
                  <a:srgbClr val="FFFFFF"/>
                </a:solidFill>
                <a:latin typeface="Montserrat"/>
              </a:rPr>
              <a:t>The project focuses on creating a smart exhaust fan system using the ESP32 microcontroller. This system is designed to monitor environmental conditions like gas levels, temperature, and humidity through the MQ-2 Gas/Smoke Sensor and the DHT11 Humidity Temperature Sensor. The data from these sensors is sent to the Blynk Dashboard, allowing for real-time monitoring. This project aims to modernize traditional ventilation systems by leveraging IoT technology for better performance, user experience, and the prevention of indoor issues like mold growth and odors, ultimately enhancing overall indoor comfort and living standards.</a:t>
            </a:r>
          </a:p>
          <a:p>
            <a:pPr algn="l">
              <a:lnSpc>
                <a:spcPts val="3621"/>
              </a:lnSpc>
            </a:pPr>
          </a:p>
          <a:p>
            <a:pPr algn="l">
              <a:lnSpc>
                <a:spcPts val="3621"/>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2802533" y="429915"/>
            <a:ext cx="3874294" cy="2862135"/>
          </a:xfrm>
          <a:custGeom>
            <a:avLst/>
            <a:gdLst/>
            <a:ahLst/>
            <a:cxnLst/>
            <a:rect r="r" b="b" t="t" l="l"/>
            <a:pathLst>
              <a:path h="2862135" w="3874294">
                <a:moveTo>
                  <a:pt x="0" y="0"/>
                </a:moveTo>
                <a:lnTo>
                  <a:pt x="3874295" y="0"/>
                </a:lnTo>
                <a:lnTo>
                  <a:pt x="3874295" y="2862135"/>
                </a:lnTo>
                <a:lnTo>
                  <a:pt x="0" y="2862135"/>
                </a:lnTo>
                <a:lnTo>
                  <a:pt x="0" y="0"/>
                </a:lnTo>
                <a:close/>
              </a:path>
            </a:pathLst>
          </a:custGeom>
          <a:blipFill>
            <a:blip r:embed="rId8"/>
            <a:stretch>
              <a:fillRect l="0" t="0" r="0" b="0"/>
            </a:stretch>
          </a:blipFill>
        </p:spPr>
      </p:sp>
      <p:sp>
        <p:nvSpPr>
          <p:cNvPr name="Freeform 6" id="6"/>
          <p:cNvSpPr/>
          <p:nvPr/>
        </p:nvSpPr>
        <p:spPr>
          <a:xfrm flipH="false" flipV="false" rot="0">
            <a:off x="-2925861" y="7046518"/>
            <a:ext cx="8959061" cy="6831284"/>
          </a:xfrm>
          <a:custGeom>
            <a:avLst/>
            <a:gdLst/>
            <a:ahLst/>
            <a:cxnLst/>
            <a:rect r="r" b="b" t="t" l="l"/>
            <a:pathLst>
              <a:path h="6831284" w="8959061">
                <a:moveTo>
                  <a:pt x="0" y="0"/>
                </a:moveTo>
                <a:lnTo>
                  <a:pt x="8959061" y="0"/>
                </a:lnTo>
                <a:lnTo>
                  <a:pt x="8959061" y="6831283"/>
                </a:lnTo>
                <a:lnTo>
                  <a:pt x="0" y="6831283"/>
                </a:lnTo>
                <a:lnTo>
                  <a:pt x="0" y="0"/>
                </a:lnTo>
                <a:close/>
              </a:path>
            </a:pathLst>
          </a:custGeom>
          <a:blipFill>
            <a:blip r:embed="rId9"/>
            <a:stretch>
              <a:fillRect l="0" t="0" r="0" b="0"/>
            </a:stretch>
          </a:blipFill>
        </p:spPr>
      </p:sp>
      <p:sp>
        <p:nvSpPr>
          <p:cNvPr name="Freeform 7" id="7"/>
          <p:cNvSpPr/>
          <p:nvPr/>
        </p:nvSpPr>
        <p:spPr>
          <a:xfrm flipH="false" flipV="false" rot="0">
            <a:off x="1297325" y="2616980"/>
            <a:ext cx="3592703" cy="3592703"/>
          </a:xfrm>
          <a:custGeom>
            <a:avLst/>
            <a:gdLst/>
            <a:ahLst/>
            <a:cxnLst/>
            <a:rect r="r" b="b" t="t" l="l"/>
            <a:pathLst>
              <a:path h="3592703" w="3592703">
                <a:moveTo>
                  <a:pt x="0" y="0"/>
                </a:moveTo>
                <a:lnTo>
                  <a:pt x="3592703" y="0"/>
                </a:lnTo>
                <a:lnTo>
                  <a:pt x="3592703" y="3592702"/>
                </a:lnTo>
                <a:lnTo>
                  <a:pt x="0" y="3592702"/>
                </a:lnTo>
                <a:lnTo>
                  <a:pt x="0" y="0"/>
                </a:lnTo>
                <a:close/>
              </a:path>
            </a:pathLst>
          </a:custGeom>
          <a:blipFill>
            <a:blip r:embed="rId10"/>
            <a:stretch>
              <a:fillRect l="0" t="0" r="0" b="0"/>
            </a:stretch>
          </a:blipFill>
        </p:spPr>
      </p:sp>
      <p:sp>
        <p:nvSpPr>
          <p:cNvPr name="Freeform 8" id="8"/>
          <p:cNvSpPr/>
          <p:nvPr/>
        </p:nvSpPr>
        <p:spPr>
          <a:xfrm flipH="false" flipV="false" rot="0">
            <a:off x="13672717" y="6331301"/>
            <a:ext cx="3748792" cy="2926999"/>
          </a:xfrm>
          <a:custGeom>
            <a:avLst/>
            <a:gdLst/>
            <a:ahLst/>
            <a:cxnLst/>
            <a:rect r="r" b="b" t="t" l="l"/>
            <a:pathLst>
              <a:path h="2926999" w="3748792">
                <a:moveTo>
                  <a:pt x="0" y="0"/>
                </a:moveTo>
                <a:lnTo>
                  <a:pt x="3748791" y="0"/>
                </a:lnTo>
                <a:lnTo>
                  <a:pt x="3748791" y="2926999"/>
                </a:lnTo>
                <a:lnTo>
                  <a:pt x="0" y="2926999"/>
                </a:lnTo>
                <a:lnTo>
                  <a:pt x="0" y="0"/>
                </a:lnTo>
                <a:close/>
              </a:path>
            </a:pathLst>
          </a:custGeom>
          <a:blipFill>
            <a:blip r:embed="rId11"/>
            <a:stretch>
              <a:fillRect l="-8896" t="0" r="0" b="0"/>
            </a:stretch>
          </a:blipFill>
        </p:spPr>
      </p:sp>
      <p:sp>
        <p:nvSpPr>
          <p:cNvPr name="TextBox 9" id="9"/>
          <p:cNvSpPr txBox="true"/>
          <p:nvPr/>
        </p:nvSpPr>
        <p:spPr>
          <a:xfrm rot="0">
            <a:off x="1028700" y="648658"/>
            <a:ext cx="9289521" cy="1685603"/>
          </a:xfrm>
          <a:prstGeom prst="rect">
            <a:avLst/>
          </a:prstGeom>
        </p:spPr>
        <p:txBody>
          <a:bodyPr anchor="t" rtlCol="false" tIns="0" lIns="0" bIns="0" rIns="0">
            <a:spAutoFit/>
          </a:bodyPr>
          <a:lstStyle/>
          <a:p>
            <a:pPr algn="ctr">
              <a:lnSpc>
                <a:spcPts val="13667"/>
              </a:lnSpc>
            </a:pPr>
            <a:r>
              <a:rPr lang="en-US" sz="9762">
                <a:solidFill>
                  <a:srgbClr val="FFFFFF"/>
                </a:solidFill>
                <a:latin typeface="Neue Machina Ultra-Bold"/>
              </a:rPr>
              <a:t>Components</a:t>
            </a:r>
          </a:p>
        </p:txBody>
      </p:sp>
      <p:sp>
        <p:nvSpPr>
          <p:cNvPr name="TextBox 10" id="10"/>
          <p:cNvSpPr txBox="true"/>
          <p:nvPr/>
        </p:nvSpPr>
        <p:spPr>
          <a:xfrm rot="0">
            <a:off x="5280741" y="3663570"/>
            <a:ext cx="5037480" cy="151705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To automatically rotate the fan when sensor readings are high.</a:t>
            </a:r>
          </a:p>
        </p:txBody>
      </p:sp>
      <p:sp>
        <p:nvSpPr>
          <p:cNvPr name="TextBox 11" id="11"/>
          <p:cNvSpPr txBox="true"/>
          <p:nvPr/>
        </p:nvSpPr>
        <p:spPr>
          <a:xfrm rot="0">
            <a:off x="5280741" y="2569355"/>
            <a:ext cx="5037480" cy="488359"/>
          </a:xfrm>
          <a:prstGeom prst="rect">
            <a:avLst/>
          </a:prstGeom>
        </p:spPr>
        <p:txBody>
          <a:bodyPr anchor="t" rtlCol="false" tIns="0" lIns="0" bIns="0" rIns="0">
            <a:spAutoFit/>
          </a:bodyPr>
          <a:lstStyle/>
          <a:p>
            <a:pPr algn="l" marL="625740" indent="-312870" lvl="1">
              <a:lnSpc>
                <a:spcPts val="4057"/>
              </a:lnSpc>
              <a:buAutoNum type="arabicPeriod" startAt="1"/>
            </a:pPr>
            <a:r>
              <a:rPr lang="en-US" sz="2898">
                <a:solidFill>
                  <a:srgbClr val="FFFFFF"/>
                </a:solidFill>
                <a:latin typeface="Montserrat"/>
              </a:rPr>
              <a:t>Exhaust Fan</a:t>
            </a:r>
          </a:p>
        </p:txBody>
      </p:sp>
      <p:sp>
        <p:nvSpPr>
          <p:cNvPr name="TextBox 12" id="12"/>
          <p:cNvSpPr txBox="true"/>
          <p:nvPr/>
        </p:nvSpPr>
        <p:spPr>
          <a:xfrm rot="0">
            <a:off x="6625260" y="6283676"/>
            <a:ext cx="5037480" cy="48835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2. ESP32 Dev Module</a:t>
            </a:r>
          </a:p>
        </p:txBody>
      </p:sp>
      <p:sp>
        <p:nvSpPr>
          <p:cNvPr name="TextBox 13" id="13"/>
          <p:cNvSpPr txBox="true"/>
          <p:nvPr/>
        </p:nvSpPr>
        <p:spPr>
          <a:xfrm rot="0">
            <a:off x="6625260" y="7010159"/>
            <a:ext cx="5037480" cy="306010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The brain of the system, processing sensor data and controlling the fan. Connects to various sensors and the Wi-Fi module.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2802533" y="429915"/>
            <a:ext cx="3874294" cy="2862135"/>
          </a:xfrm>
          <a:custGeom>
            <a:avLst/>
            <a:gdLst/>
            <a:ahLst/>
            <a:cxnLst/>
            <a:rect r="r" b="b" t="t" l="l"/>
            <a:pathLst>
              <a:path h="2862135" w="3874294">
                <a:moveTo>
                  <a:pt x="0" y="0"/>
                </a:moveTo>
                <a:lnTo>
                  <a:pt x="3874295" y="0"/>
                </a:lnTo>
                <a:lnTo>
                  <a:pt x="3874295" y="2862135"/>
                </a:lnTo>
                <a:lnTo>
                  <a:pt x="0" y="2862135"/>
                </a:lnTo>
                <a:lnTo>
                  <a:pt x="0" y="0"/>
                </a:lnTo>
                <a:close/>
              </a:path>
            </a:pathLst>
          </a:custGeom>
          <a:blipFill>
            <a:blip r:embed="rId8"/>
            <a:stretch>
              <a:fillRect l="0" t="0" r="0" b="0"/>
            </a:stretch>
          </a:blipFill>
        </p:spPr>
      </p:sp>
      <p:sp>
        <p:nvSpPr>
          <p:cNvPr name="Freeform 6" id="6"/>
          <p:cNvSpPr/>
          <p:nvPr/>
        </p:nvSpPr>
        <p:spPr>
          <a:xfrm flipH="false" flipV="false" rot="0">
            <a:off x="-2925861" y="7046518"/>
            <a:ext cx="8959061" cy="6831284"/>
          </a:xfrm>
          <a:custGeom>
            <a:avLst/>
            <a:gdLst/>
            <a:ahLst/>
            <a:cxnLst/>
            <a:rect r="r" b="b" t="t" l="l"/>
            <a:pathLst>
              <a:path h="6831284" w="8959061">
                <a:moveTo>
                  <a:pt x="0" y="0"/>
                </a:moveTo>
                <a:lnTo>
                  <a:pt x="8959061" y="0"/>
                </a:lnTo>
                <a:lnTo>
                  <a:pt x="8959061" y="6831283"/>
                </a:lnTo>
                <a:lnTo>
                  <a:pt x="0" y="6831283"/>
                </a:lnTo>
                <a:lnTo>
                  <a:pt x="0" y="0"/>
                </a:lnTo>
                <a:close/>
              </a:path>
            </a:pathLst>
          </a:custGeom>
          <a:blipFill>
            <a:blip r:embed="rId9"/>
            <a:stretch>
              <a:fillRect l="0" t="0" r="0" b="0"/>
            </a:stretch>
          </a:blipFill>
        </p:spPr>
      </p:sp>
      <p:sp>
        <p:nvSpPr>
          <p:cNvPr name="Freeform 7" id="7"/>
          <p:cNvSpPr/>
          <p:nvPr/>
        </p:nvSpPr>
        <p:spPr>
          <a:xfrm flipH="false" flipV="false" rot="0">
            <a:off x="660820" y="2334261"/>
            <a:ext cx="4090610" cy="3378821"/>
          </a:xfrm>
          <a:custGeom>
            <a:avLst/>
            <a:gdLst/>
            <a:ahLst/>
            <a:cxnLst/>
            <a:rect r="r" b="b" t="t" l="l"/>
            <a:pathLst>
              <a:path h="3378821" w="4090610">
                <a:moveTo>
                  <a:pt x="0" y="0"/>
                </a:moveTo>
                <a:lnTo>
                  <a:pt x="4090610" y="0"/>
                </a:lnTo>
                <a:lnTo>
                  <a:pt x="4090610" y="3378821"/>
                </a:lnTo>
                <a:lnTo>
                  <a:pt x="0" y="3378821"/>
                </a:lnTo>
                <a:lnTo>
                  <a:pt x="0" y="0"/>
                </a:lnTo>
                <a:close/>
              </a:path>
            </a:pathLst>
          </a:custGeom>
          <a:blipFill>
            <a:blip r:embed="rId10"/>
            <a:stretch>
              <a:fillRect l="0" t="0" r="-4389" b="-1104"/>
            </a:stretch>
          </a:blipFill>
        </p:spPr>
      </p:sp>
      <p:sp>
        <p:nvSpPr>
          <p:cNvPr name="Freeform 8" id="8"/>
          <p:cNvSpPr/>
          <p:nvPr/>
        </p:nvSpPr>
        <p:spPr>
          <a:xfrm flipH="false" flipV="false" rot="0">
            <a:off x="12492467" y="5713082"/>
            <a:ext cx="4510299" cy="3726908"/>
          </a:xfrm>
          <a:custGeom>
            <a:avLst/>
            <a:gdLst/>
            <a:ahLst/>
            <a:cxnLst/>
            <a:rect r="r" b="b" t="t" l="l"/>
            <a:pathLst>
              <a:path h="3726908" w="4510299">
                <a:moveTo>
                  <a:pt x="0" y="0"/>
                </a:moveTo>
                <a:lnTo>
                  <a:pt x="4510299" y="0"/>
                </a:lnTo>
                <a:lnTo>
                  <a:pt x="4510299" y="3726908"/>
                </a:lnTo>
                <a:lnTo>
                  <a:pt x="0" y="3726908"/>
                </a:lnTo>
                <a:lnTo>
                  <a:pt x="0" y="0"/>
                </a:lnTo>
                <a:close/>
              </a:path>
            </a:pathLst>
          </a:custGeom>
          <a:blipFill>
            <a:blip r:embed="rId11"/>
            <a:stretch>
              <a:fillRect l="0" t="0" r="-5262" b="-1910"/>
            </a:stretch>
          </a:blipFill>
        </p:spPr>
      </p:sp>
      <p:sp>
        <p:nvSpPr>
          <p:cNvPr name="TextBox 9" id="9"/>
          <p:cNvSpPr txBox="true"/>
          <p:nvPr/>
        </p:nvSpPr>
        <p:spPr>
          <a:xfrm rot="0">
            <a:off x="1028700" y="648658"/>
            <a:ext cx="9289521" cy="1685603"/>
          </a:xfrm>
          <a:prstGeom prst="rect">
            <a:avLst/>
          </a:prstGeom>
        </p:spPr>
        <p:txBody>
          <a:bodyPr anchor="t" rtlCol="false" tIns="0" lIns="0" bIns="0" rIns="0">
            <a:spAutoFit/>
          </a:bodyPr>
          <a:lstStyle/>
          <a:p>
            <a:pPr algn="ctr">
              <a:lnSpc>
                <a:spcPts val="13667"/>
              </a:lnSpc>
            </a:pPr>
            <a:r>
              <a:rPr lang="en-US" sz="9762">
                <a:solidFill>
                  <a:srgbClr val="FFFFFF"/>
                </a:solidFill>
                <a:latin typeface="Neue Machina Ultra-Bold"/>
              </a:rPr>
              <a:t>Components</a:t>
            </a:r>
          </a:p>
        </p:txBody>
      </p:sp>
      <p:sp>
        <p:nvSpPr>
          <p:cNvPr name="TextBox 10" id="10"/>
          <p:cNvSpPr txBox="true"/>
          <p:nvPr/>
        </p:nvSpPr>
        <p:spPr>
          <a:xfrm rot="0">
            <a:off x="5280741" y="3663570"/>
            <a:ext cx="5037480" cy="151705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Measures moisture levels in the air and monitors ambient temperature.</a:t>
            </a:r>
          </a:p>
        </p:txBody>
      </p:sp>
      <p:sp>
        <p:nvSpPr>
          <p:cNvPr name="TextBox 11" id="11"/>
          <p:cNvSpPr txBox="true"/>
          <p:nvPr/>
        </p:nvSpPr>
        <p:spPr>
          <a:xfrm rot="0">
            <a:off x="5280741" y="2569355"/>
            <a:ext cx="5037480" cy="48835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3. DHT11 Sensor</a:t>
            </a:r>
          </a:p>
        </p:txBody>
      </p:sp>
      <p:sp>
        <p:nvSpPr>
          <p:cNvPr name="TextBox 12" id="12"/>
          <p:cNvSpPr txBox="true"/>
          <p:nvPr/>
        </p:nvSpPr>
        <p:spPr>
          <a:xfrm rot="0">
            <a:off x="6625260" y="6283676"/>
            <a:ext cx="5037480" cy="48835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rPr>
              <a:t>4.MQ-02 sensor</a:t>
            </a:r>
          </a:p>
        </p:txBody>
      </p:sp>
      <p:sp>
        <p:nvSpPr>
          <p:cNvPr name="TextBox 13" id="13"/>
          <p:cNvSpPr txBox="true"/>
          <p:nvPr/>
        </p:nvSpPr>
        <p:spPr>
          <a:xfrm rot="0">
            <a:off x="6291766" y="7176568"/>
            <a:ext cx="5550548" cy="3060109"/>
          </a:xfrm>
          <a:prstGeom prst="rect">
            <a:avLst/>
          </a:prstGeom>
        </p:spPr>
        <p:txBody>
          <a:bodyPr anchor="t" rtlCol="false" tIns="0" lIns="0" bIns="0" rIns="0">
            <a:spAutoFit/>
          </a:bodyPr>
          <a:lstStyle/>
          <a:p>
            <a:pPr algn="l">
              <a:lnSpc>
                <a:spcPts val="4057"/>
              </a:lnSpc>
            </a:pPr>
            <a:r>
              <a:rPr lang="en-US" sz="2898">
                <a:solidFill>
                  <a:srgbClr val="FFFFFF"/>
                </a:solidFill>
                <a:latin typeface="Montserrat"/>
                <a:ea typeface="Montserrat"/>
              </a:rPr>
              <a:t>The MQ-2 senses combustible gases including LPG/Propane, Butane, Methane, Hydrogen, and Alcohol.The ideal sensing condition for the MQ2 is 20°C ±2°C.</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78214" y="-4882840"/>
            <a:ext cx="9218676" cy="9218676"/>
          </a:xfrm>
          <a:custGeom>
            <a:avLst/>
            <a:gdLst/>
            <a:ahLst/>
            <a:cxnLst/>
            <a:rect r="r" b="b" t="t" l="l"/>
            <a:pathLst>
              <a:path h="9218676" w="9218676">
                <a:moveTo>
                  <a:pt x="0" y="0"/>
                </a:moveTo>
                <a:lnTo>
                  <a:pt x="9218676" y="0"/>
                </a:lnTo>
                <a:lnTo>
                  <a:pt x="9218676" y="9218677"/>
                </a:lnTo>
                <a:lnTo>
                  <a:pt x="0" y="92186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720443" y="-1551311"/>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247802" y="4806269"/>
            <a:ext cx="9218676" cy="9218676"/>
          </a:xfrm>
          <a:custGeom>
            <a:avLst/>
            <a:gdLst/>
            <a:ahLst/>
            <a:cxnLst/>
            <a:rect r="r" b="b" t="t" l="l"/>
            <a:pathLst>
              <a:path h="9218676" w="9218676">
                <a:moveTo>
                  <a:pt x="0" y="0"/>
                </a:moveTo>
                <a:lnTo>
                  <a:pt x="9218677" y="0"/>
                </a:lnTo>
                <a:lnTo>
                  <a:pt x="9218677" y="9218676"/>
                </a:lnTo>
                <a:lnTo>
                  <a:pt x="0" y="92186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899438" y="7474099"/>
            <a:ext cx="8685325" cy="8685325"/>
          </a:xfrm>
          <a:custGeom>
            <a:avLst/>
            <a:gdLst/>
            <a:ahLst/>
            <a:cxnLst/>
            <a:rect r="r" b="b" t="t" l="l"/>
            <a:pathLst>
              <a:path h="8685325" w="8685325">
                <a:moveTo>
                  <a:pt x="0" y="0"/>
                </a:moveTo>
                <a:lnTo>
                  <a:pt x="8685326" y="0"/>
                </a:lnTo>
                <a:lnTo>
                  <a:pt x="8685326" y="8685325"/>
                </a:lnTo>
                <a:lnTo>
                  <a:pt x="0" y="8685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869971" y="8535586"/>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6"/>
            <a:stretch>
              <a:fillRect l="0" t="0" r="0" b="0"/>
            </a:stretch>
          </a:blipFill>
        </p:spPr>
      </p:sp>
      <p:sp>
        <p:nvSpPr>
          <p:cNvPr name="Freeform 7" id="7"/>
          <p:cNvSpPr/>
          <p:nvPr/>
        </p:nvSpPr>
        <p:spPr>
          <a:xfrm flipH="true" flipV="false" rot="0">
            <a:off x="14020057" y="-2331083"/>
            <a:ext cx="4903845" cy="5636604"/>
          </a:xfrm>
          <a:custGeom>
            <a:avLst/>
            <a:gdLst/>
            <a:ahLst/>
            <a:cxnLst/>
            <a:rect r="r" b="b" t="t" l="l"/>
            <a:pathLst>
              <a:path h="5636604" w="4903845">
                <a:moveTo>
                  <a:pt x="4903845" y="0"/>
                </a:moveTo>
                <a:lnTo>
                  <a:pt x="0" y="0"/>
                </a:lnTo>
                <a:lnTo>
                  <a:pt x="0" y="5636604"/>
                </a:lnTo>
                <a:lnTo>
                  <a:pt x="4903845" y="5636604"/>
                </a:lnTo>
                <a:lnTo>
                  <a:pt x="4903845" y="0"/>
                </a:lnTo>
                <a:close/>
              </a:path>
            </a:pathLst>
          </a:custGeom>
          <a:blipFill>
            <a:blip r:embed="rId7"/>
            <a:stretch>
              <a:fillRect l="0" t="0" r="0" b="0"/>
            </a:stretch>
          </a:blipFill>
        </p:spPr>
      </p:sp>
      <p:sp>
        <p:nvSpPr>
          <p:cNvPr name="Freeform 8" id="8"/>
          <p:cNvSpPr/>
          <p:nvPr/>
        </p:nvSpPr>
        <p:spPr>
          <a:xfrm flipH="false" flipV="false" rot="0">
            <a:off x="3144175" y="2929945"/>
            <a:ext cx="10310762" cy="6333601"/>
          </a:xfrm>
          <a:custGeom>
            <a:avLst/>
            <a:gdLst/>
            <a:ahLst/>
            <a:cxnLst/>
            <a:rect r="r" b="b" t="t" l="l"/>
            <a:pathLst>
              <a:path h="6333601" w="10310762">
                <a:moveTo>
                  <a:pt x="0" y="0"/>
                </a:moveTo>
                <a:lnTo>
                  <a:pt x="10310762" y="0"/>
                </a:lnTo>
                <a:lnTo>
                  <a:pt x="10310762" y="6333602"/>
                </a:lnTo>
                <a:lnTo>
                  <a:pt x="0" y="6333602"/>
                </a:lnTo>
                <a:lnTo>
                  <a:pt x="0" y="0"/>
                </a:lnTo>
                <a:close/>
              </a:path>
            </a:pathLst>
          </a:custGeom>
          <a:blipFill>
            <a:blip r:embed="rId8"/>
            <a:stretch>
              <a:fillRect l="0" t="0" r="0" b="0"/>
            </a:stretch>
          </a:blipFill>
        </p:spPr>
      </p:sp>
      <p:sp>
        <p:nvSpPr>
          <p:cNvPr name="TextBox 9" id="9"/>
          <p:cNvSpPr txBox="true"/>
          <p:nvPr/>
        </p:nvSpPr>
        <p:spPr>
          <a:xfrm rot="0">
            <a:off x="1713276" y="885825"/>
            <a:ext cx="11130050" cy="1171231"/>
          </a:xfrm>
          <a:prstGeom prst="rect">
            <a:avLst/>
          </a:prstGeom>
        </p:spPr>
        <p:txBody>
          <a:bodyPr anchor="t" rtlCol="false" tIns="0" lIns="0" bIns="0" rIns="0">
            <a:spAutoFit/>
          </a:bodyPr>
          <a:lstStyle/>
          <a:p>
            <a:pPr algn="l">
              <a:lnSpc>
                <a:spcPts val="9468"/>
              </a:lnSpc>
            </a:pPr>
            <a:r>
              <a:rPr lang="en-US" sz="6763">
                <a:solidFill>
                  <a:srgbClr val="FFFFFF"/>
                </a:solidFill>
                <a:latin typeface="Neue Machina Ultra-Bold"/>
              </a:rPr>
              <a:t>Circuit Diagram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6" id="6"/>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7" id="7"/>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TextBox 8" id="8"/>
          <p:cNvSpPr txBox="true"/>
          <p:nvPr/>
        </p:nvSpPr>
        <p:spPr>
          <a:xfrm rot="0">
            <a:off x="1028700" y="828675"/>
            <a:ext cx="7119102" cy="1685603"/>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Result</a:t>
            </a:r>
          </a:p>
        </p:txBody>
      </p:sp>
      <p:sp>
        <p:nvSpPr>
          <p:cNvPr name="TextBox 9" id="9"/>
          <p:cNvSpPr txBox="true"/>
          <p:nvPr/>
        </p:nvSpPr>
        <p:spPr>
          <a:xfrm rot="0">
            <a:off x="2991410" y="3717998"/>
            <a:ext cx="9352067" cy="5468327"/>
          </a:xfrm>
          <a:prstGeom prst="rect">
            <a:avLst/>
          </a:prstGeom>
        </p:spPr>
        <p:txBody>
          <a:bodyPr anchor="t" rtlCol="false" tIns="0" lIns="0" bIns="0" rIns="0">
            <a:spAutoFit/>
          </a:bodyPr>
          <a:lstStyle/>
          <a:p>
            <a:pPr algn="l" marL="558436" indent="-279218" lvl="1">
              <a:lnSpc>
                <a:spcPts val="3621"/>
              </a:lnSpc>
              <a:buFont typeface="Arial"/>
              <a:buChar char="•"/>
            </a:pPr>
            <a:r>
              <a:rPr lang="en-US" sz="2586">
                <a:solidFill>
                  <a:srgbClr val="FFFFFF"/>
                </a:solidFill>
                <a:latin typeface="Montserrat Bold"/>
              </a:rPr>
              <a:t>Reduced Energy Consumption</a:t>
            </a:r>
            <a:r>
              <a:rPr lang="en-US" sz="2586">
                <a:solidFill>
                  <a:srgbClr val="FFFFFF"/>
                </a:solidFill>
                <a:latin typeface="Montserrat"/>
              </a:rPr>
              <a:t>: The fan will only operate when necessary based on sensor data, saving energy compared to traditional exhaust fans that run continuously.</a:t>
            </a:r>
          </a:p>
          <a:p>
            <a:pPr algn="l" marL="558436" indent="-279218" lvl="1">
              <a:lnSpc>
                <a:spcPts val="3621"/>
              </a:lnSpc>
              <a:buFont typeface="Arial"/>
              <a:buChar char="•"/>
            </a:pPr>
            <a:r>
              <a:rPr lang="en-US" sz="2586">
                <a:solidFill>
                  <a:srgbClr val="FFFFFF"/>
                </a:solidFill>
                <a:latin typeface="Montserrat Bold"/>
              </a:rPr>
              <a:t>Enhanced Convenience:</a:t>
            </a:r>
            <a:r>
              <a:rPr lang="en-US" sz="2586">
                <a:solidFill>
                  <a:srgbClr val="FFFFFF"/>
                </a:solidFill>
                <a:latin typeface="Montserrat"/>
              </a:rPr>
              <a:t> Sensors can automatically activate the fan based on real-time conditions, eliminating the need to manually adjust settings based on guesswork.</a:t>
            </a:r>
          </a:p>
          <a:p>
            <a:pPr algn="l" marL="558436" indent="-279218" lvl="1">
              <a:lnSpc>
                <a:spcPts val="3621"/>
              </a:lnSpc>
              <a:buFont typeface="Arial"/>
              <a:buChar char="•"/>
            </a:pPr>
            <a:r>
              <a:rPr lang="en-US" sz="2586">
                <a:solidFill>
                  <a:srgbClr val="FFFFFF"/>
                </a:solidFill>
                <a:latin typeface="Montserrat Bold"/>
              </a:rPr>
              <a:t>Data Monitoring:</a:t>
            </a:r>
            <a:r>
              <a:rPr lang="en-US" sz="2586">
                <a:solidFill>
                  <a:srgbClr val="FFFFFF"/>
                </a:solidFill>
                <a:latin typeface="Montserrat"/>
              </a:rPr>
              <a:t> You can track air quality metrics over time through the app, allowing you to identify trends and make adjustments to optimize ventilation further.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6" id="6"/>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7" id="7"/>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TextBox 8" id="8"/>
          <p:cNvSpPr txBox="true"/>
          <p:nvPr/>
        </p:nvSpPr>
        <p:spPr>
          <a:xfrm rot="0">
            <a:off x="1028700" y="828675"/>
            <a:ext cx="8115300" cy="1685603"/>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Conclusion</a:t>
            </a:r>
          </a:p>
        </p:txBody>
      </p:sp>
      <p:sp>
        <p:nvSpPr>
          <p:cNvPr name="TextBox 9" id="9"/>
          <p:cNvSpPr txBox="true"/>
          <p:nvPr/>
        </p:nvSpPr>
        <p:spPr>
          <a:xfrm rot="0">
            <a:off x="2991410" y="3717998"/>
            <a:ext cx="9352067" cy="5468327"/>
          </a:xfrm>
          <a:prstGeom prst="rect">
            <a:avLst/>
          </a:prstGeom>
        </p:spPr>
        <p:txBody>
          <a:bodyPr anchor="t" rtlCol="false" tIns="0" lIns="0" bIns="0" rIns="0">
            <a:spAutoFit/>
          </a:bodyPr>
          <a:lstStyle/>
          <a:p>
            <a:pPr algn="l">
              <a:lnSpc>
                <a:spcPts val="3621"/>
              </a:lnSpc>
            </a:pPr>
            <a:r>
              <a:rPr lang="en-US" sz="2586">
                <a:solidFill>
                  <a:srgbClr val="FFFFFF"/>
                </a:solidFill>
                <a:latin typeface="Montserrat"/>
              </a:rPr>
              <a:t>An IoT-based smart exhaust fan offers a compelling solution for improving indoor air quality and ventilation control. This project demonstrates the feasibility of integrating sensors, microcontrollers, and internet connectivity to create a dynamic system that adapts to real-time conditions.</a:t>
            </a:r>
          </a:p>
          <a:p>
            <a:pPr algn="l">
              <a:lnSpc>
                <a:spcPts val="3621"/>
              </a:lnSpc>
            </a:pPr>
            <a:r>
              <a:rPr lang="en-US" sz="2586">
                <a:solidFill>
                  <a:srgbClr val="FFFFFF"/>
                </a:solidFill>
                <a:latin typeface="Montserrat"/>
              </a:rPr>
              <a:t>By automatically adjusting fan operation based on air quality, humidity, and temperature, this project contributes to a healthier living environment and potentially reduces energy consumption.</a:t>
            </a:r>
          </a:p>
          <a:p>
            <a:pPr algn="l">
              <a:lnSpc>
                <a:spcPts val="3621"/>
              </a:lnSpc>
            </a:pPr>
            <a:r>
              <a:rPr lang="en-US" sz="2586">
                <a:solidFill>
                  <a:srgbClr val="FFFFFF"/>
                </a:solidFill>
                <a:latin typeface="Montserrat"/>
              </a:rPr>
              <a:t>The ability to monitor air quality metrics and control the fan remotely adds to the overall value proposition.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1487719" y="-294256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14326" y="6543974"/>
            <a:ext cx="5428652" cy="5428652"/>
          </a:xfrm>
          <a:custGeom>
            <a:avLst/>
            <a:gdLst/>
            <a:ahLst/>
            <a:cxnLst/>
            <a:rect r="r" b="b" t="t" l="l"/>
            <a:pathLst>
              <a:path h="5428652" w="5428652">
                <a:moveTo>
                  <a:pt x="0" y="0"/>
                </a:moveTo>
                <a:lnTo>
                  <a:pt x="5428652" y="0"/>
                </a:lnTo>
                <a:lnTo>
                  <a:pt x="5428652" y="5428652"/>
                </a:lnTo>
                <a:lnTo>
                  <a:pt x="0" y="5428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925882" y="6874980"/>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320654">
            <a:off x="15023685" y="2224"/>
            <a:ext cx="4471230" cy="2308815"/>
          </a:xfrm>
          <a:custGeom>
            <a:avLst/>
            <a:gdLst/>
            <a:ahLst/>
            <a:cxnLst/>
            <a:rect r="r" b="b" t="t" l="l"/>
            <a:pathLst>
              <a:path h="2308815" w="4471230">
                <a:moveTo>
                  <a:pt x="0" y="0"/>
                </a:moveTo>
                <a:lnTo>
                  <a:pt x="4471230" y="0"/>
                </a:lnTo>
                <a:lnTo>
                  <a:pt x="4471230" y="2308815"/>
                </a:lnTo>
                <a:lnTo>
                  <a:pt x="0" y="2308815"/>
                </a:lnTo>
                <a:lnTo>
                  <a:pt x="0" y="0"/>
                </a:lnTo>
                <a:close/>
              </a:path>
            </a:pathLst>
          </a:custGeom>
          <a:blipFill>
            <a:blip r:embed="rId6"/>
            <a:stretch>
              <a:fillRect l="0" t="0" r="-5651" b="0"/>
            </a:stretch>
          </a:blipFill>
        </p:spPr>
      </p:sp>
      <p:sp>
        <p:nvSpPr>
          <p:cNvPr name="Freeform 6" id="6"/>
          <p:cNvSpPr/>
          <p:nvPr/>
        </p:nvSpPr>
        <p:spPr>
          <a:xfrm flipH="false" flipV="false" rot="4661459">
            <a:off x="-860948" y="8286627"/>
            <a:ext cx="2778658" cy="2285446"/>
          </a:xfrm>
          <a:custGeom>
            <a:avLst/>
            <a:gdLst/>
            <a:ahLst/>
            <a:cxnLst/>
            <a:rect r="r" b="b" t="t" l="l"/>
            <a:pathLst>
              <a:path h="2285446" w="2778658">
                <a:moveTo>
                  <a:pt x="0" y="0"/>
                </a:moveTo>
                <a:lnTo>
                  <a:pt x="2778658" y="0"/>
                </a:lnTo>
                <a:lnTo>
                  <a:pt x="2778658" y="2285447"/>
                </a:lnTo>
                <a:lnTo>
                  <a:pt x="0" y="2285447"/>
                </a:lnTo>
                <a:lnTo>
                  <a:pt x="0" y="0"/>
                </a:lnTo>
                <a:close/>
              </a:path>
            </a:pathLst>
          </a:custGeom>
          <a:blipFill>
            <a:blip r:embed="rId7"/>
            <a:stretch>
              <a:fillRect l="0" t="0" r="0" b="0"/>
            </a:stretch>
          </a:blipFill>
        </p:spPr>
      </p:sp>
      <p:sp>
        <p:nvSpPr>
          <p:cNvPr name="Freeform 7" id="7"/>
          <p:cNvSpPr/>
          <p:nvPr/>
        </p:nvSpPr>
        <p:spPr>
          <a:xfrm flipH="false" flipV="false" rot="0">
            <a:off x="15778223" y="6543974"/>
            <a:ext cx="7210834" cy="5994006"/>
          </a:xfrm>
          <a:custGeom>
            <a:avLst/>
            <a:gdLst/>
            <a:ahLst/>
            <a:cxnLst/>
            <a:rect r="r" b="b" t="t" l="l"/>
            <a:pathLst>
              <a:path h="5994006" w="7210834">
                <a:moveTo>
                  <a:pt x="0" y="0"/>
                </a:moveTo>
                <a:lnTo>
                  <a:pt x="7210834" y="0"/>
                </a:lnTo>
                <a:lnTo>
                  <a:pt x="7210834" y="5994006"/>
                </a:lnTo>
                <a:lnTo>
                  <a:pt x="0" y="5994006"/>
                </a:lnTo>
                <a:lnTo>
                  <a:pt x="0" y="0"/>
                </a:lnTo>
                <a:close/>
              </a:path>
            </a:pathLst>
          </a:custGeom>
          <a:blipFill>
            <a:blip r:embed="rId8"/>
            <a:stretch>
              <a:fillRect l="0" t="0" r="0" b="0"/>
            </a:stretch>
          </a:blipFill>
        </p:spPr>
      </p:sp>
      <p:sp>
        <p:nvSpPr>
          <p:cNvPr name="TextBox 8" id="8"/>
          <p:cNvSpPr txBox="true"/>
          <p:nvPr/>
        </p:nvSpPr>
        <p:spPr>
          <a:xfrm rot="0">
            <a:off x="1028700" y="828675"/>
            <a:ext cx="12194193" cy="3419153"/>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Future Enhancement</a:t>
            </a:r>
          </a:p>
        </p:txBody>
      </p:sp>
      <p:sp>
        <p:nvSpPr>
          <p:cNvPr name="TextBox 9" id="9"/>
          <p:cNvSpPr txBox="true"/>
          <p:nvPr/>
        </p:nvSpPr>
        <p:spPr>
          <a:xfrm rot="0">
            <a:off x="2965756" y="4671524"/>
            <a:ext cx="9352067" cy="2725127"/>
          </a:xfrm>
          <a:prstGeom prst="rect">
            <a:avLst/>
          </a:prstGeom>
        </p:spPr>
        <p:txBody>
          <a:bodyPr anchor="t" rtlCol="false" tIns="0" lIns="0" bIns="0" rIns="0">
            <a:spAutoFit/>
          </a:bodyPr>
          <a:lstStyle/>
          <a:p>
            <a:pPr algn="l" marL="558436" indent="-279218" lvl="1">
              <a:lnSpc>
                <a:spcPts val="3621"/>
              </a:lnSpc>
              <a:buFont typeface="Arial"/>
              <a:buChar char="•"/>
            </a:pPr>
            <a:r>
              <a:rPr lang="en-US" sz="2586">
                <a:solidFill>
                  <a:srgbClr val="FFFFFF"/>
                </a:solidFill>
                <a:latin typeface="Montserrat"/>
              </a:rPr>
              <a:t>Integrating the system with other smart home devices for even more comprehensive air quality management.</a:t>
            </a:r>
          </a:p>
          <a:p>
            <a:pPr algn="l" marL="558436" indent="-279218" lvl="1">
              <a:lnSpc>
                <a:spcPts val="3621"/>
              </a:lnSpc>
              <a:buFont typeface="Arial"/>
              <a:buChar char="•"/>
            </a:pPr>
            <a:r>
              <a:rPr lang="en-US" sz="2586">
                <a:solidFill>
                  <a:srgbClr val="FFFFFF"/>
                </a:solidFill>
                <a:latin typeface="Montserrat"/>
              </a:rPr>
              <a:t>Predictive Maintenance: Analyze sensor data to predict potential fan issues and schedule maintenance before breakdowns occur.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23539"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4837044" y="4200702"/>
            <a:ext cx="8148349" cy="1685570"/>
          </a:xfrm>
          <a:prstGeom prst="rect">
            <a:avLst/>
          </a:prstGeom>
        </p:spPr>
        <p:txBody>
          <a:bodyPr anchor="t" rtlCol="false" tIns="0" lIns="0" bIns="0" rIns="0">
            <a:spAutoFit/>
          </a:bodyPr>
          <a:lstStyle/>
          <a:p>
            <a:pPr algn="l">
              <a:lnSpc>
                <a:spcPts val="13667"/>
              </a:lnSpc>
            </a:pPr>
            <a:r>
              <a:rPr lang="en-US" sz="9762">
                <a:solidFill>
                  <a:srgbClr val="FFFFFF"/>
                </a:solidFill>
                <a:latin typeface="Neue Machina Ultra-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DAGFz1DwS38</dc:identifier>
  <dcterms:modified xsi:type="dcterms:W3CDTF">2011-08-01T06:04:30Z</dcterms:modified>
  <cp:revision>1</cp:revision>
  <dc:title>Smart Exhaust Fa</dc:title>
</cp:coreProperties>
</file>

<file path=docProps/thumbnail.jpeg>
</file>